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63" r:id="rId2"/>
    <p:sldId id="285" r:id="rId3"/>
    <p:sldId id="286" r:id="rId4"/>
    <p:sldId id="284" r:id="rId5"/>
    <p:sldId id="275" r:id="rId6"/>
    <p:sldId id="274" r:id="rId7"/>
    <p:sldId id="293" r:id="rId8"/>
    <p:sldId id="292" r:id="rId9"/>
    <p:sldId id="291" r:id="rId10"/>
    <p:sldId id="287" r:id="rId11"/>
    <p:sldId id="290" r:id="rId12"/>
    <p:sldId id="289" r:id="rId13"/>
    <p:sldId id="288" r:id="rId14"/>
    <p:sldId id="29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1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0" autoAdjust="0"/>
    <p:restoredTop sz="94660"/>
  </p:normalViewPr>
  <p:slideViewPr>
    <p:cSldViewPr snapToGrid="0">
      <p:cViewPr>
        <p:scale>
          <a:sx n="100" d="100"/>
          <a:sy n="100" d="100"/>
        </p:scale>
        <p:origin x="2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9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7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8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6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7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2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3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intexas.go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pca.org/animal-homelessness/shelter-intake-and-surrender" TargetMode="External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pca.org/animal-homelessness/shelter-intake-and-surrend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355ED6-629B-4F14-8BD1-CAECD069314E}"/>
              </a:ext>
            </a:extLst>
          </p:cNvPr>
          <p:cNvSpPr txBox="1"/>
          <p:nvPr/>
        </p:nvSpPr>
        <p:spPr>
          <a:xfrm>
            <a:off x="892404" y="827528"/>
            <a:ext cx="1040719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The future of pets who find themselves in shelters</a:t>
            </a:r>
            <a:endParaRPr lang="he-IL" sz="60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0ABD9-BB7C-4973-9772-16524587F1D6}"/>
              </a:ext>
            </a:extLst>
          </p:cNvPr>
          <p:cNvSpPr txBox="1"/>
          <p:nvPr/>
        </p:nvSpPr>
        <p:spPr>
          <a:xfrm>
            <a:off x="5791200" y="250873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tantia" panose="02030602050306030303" pitchFamily="18" charset="0"/>
              </a:rPr>
              <a:t>By Desi Marvakov &amp; Ben Shamritz</a:t>
            </a:r>
            <a:endParaRPr lang="he-IL" sz="18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6" name="Picture 15" descr="A group of puppies&#10;&#10;Description automatically generated with medium confidence">
            <a:extLst>
              <a:ext uri="{FF2B5EF4-FFF2-40B4-BE49-F238E27FC236}">
                <a16:creationId xmlns:a16="http://schemas.microsoft.com/office/drawing/2014/main" id="{0CFA54CA-4CE5-447A-A25E-0D669A88D2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8" y="4447731"/>
            <a:ext cx="5828199" cy="26181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pic>
        <p:nvPicPr>
          <p:cNvPr id="18" name="Picture 17" descr="A dog holding a piece of food in its mouth&#10;&#10;Description automatically generated with low confidence">
            <a:extLst>
              <a:ext uri="{FF2B5EF4-FFF2-40B4-BE49-F238E27FC236}">
                <a16:creationId xmlns:a16="http://schemas.microsoft.com/office/drawing/2014/main" id="{F99582F3-DBF0-428F-8B6D-5FA500BC23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8" y="-325926"/>
            <a:ext cx="2740989" cy="4111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6CEE8C-1C2E-4D0C-B59D-43E0F9519739}"/>
              </a:ext>
            </a:extLst>
          </p:cNvPr>
          <p:cNvSpPr txBox="1"/>
          <p:nvPr/>
        </p:nvSpPr>
        <p:spPr>
          <a:xfrm>
            <a:off x="2429229" y="2752253"/>
            <a:ext cx="8170692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Machine Learning</a:t>
            </a:r>
            <a:endParaRPr lang="he-IL" sz="66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9B07A2-80B4-438C-8FCA-5FA89BB6D7B2}"/>
              </a:ext>
            </a:extLst>
          </p:cNvPr>
          <p:cNvSpPr txBox="1"/>
          <p:nvPr/>
        </p:nvSpPr>
        <p:spPr>
          <a:xfrm>
            <a:off x="1898038" y="480868"/>
            <a:ext cx="887473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Predicting outcome type – Random Forest 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D1EB393-925D-4C55-8AD4-6F1FDEFD65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07" y="1470663"/>
            <a:ext cx="5028700" cy="97431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0EC732D2-0E3F-441C-A7F8-1A9A25B1F0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54" y="2679962"/>
            <a:ext cx="4810125" cy="762000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614C2853-9D27-402A-B2C7-BC7F9256AF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13" y="3568424"/>
            <a:ext cx="2024938" cy="2143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0B4F66-4482-41A1-96A2-3F7D48F53228}"/>
              </a:ext>
            </a:extLst>
          </p:cNvPr>
          <p:cNvSpPr txBox="1"/>
          <p:nvPr/>
        </p:nvSpPr>
        <p:spPr>
          <a:xfrm>
            <a:off x="408469" y="1470663"/>
            <a:ext cx="5287526" cy="369331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trained a random forest model while trying to predict the “outcome type” column (classification problem). The training dataset included 9 columns and 100,688 rows. The test dataset included 9 columns as well and 25,172 rows. The accuracy we got from the prediction of the test data is </a:t>
            </a:r>
            <a:r>
              <a:rPr lang="en-US" sz="2000" b="1" dirty="0">
                <a:solidFill>
                  <a:schemeClr val="bg1"/>
                </a:solidFill>
                <a:latin typeface="Eras Demi ITC" panose="020B0805030504020804" pitchFamily="34" charset="0"/>
              </a:rPr>
              <a:t>0.672</a:t>
            </a: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can also see from the feature importance table that “age upon outcome” had the highest importance of 0.23.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also tried finding the best “n_estimators”  (number of trees in the forest) and found out that the best one is 50 and its score was 0.66.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63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4381B8-7AB8-4FA6-A7CC-4D1FA237FC36}"/>
              </a:ext>
            </a:extLst>
          </p:cNvPr>
          <p:cNvSpPr txBox="1"/>
          <p:nvPr/>
        </p:nvSpPr>
        <p:spPr>
          <a:xfrm>
            <a:off x="606582" y="464802"/>
            <a:ext cx="118618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Predicting Adoption outcome type – 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40FBD-E843-4894-AA92-C36720BEA5C2}"/>
              </a:ext>
            </a:extLst>
          </p:cNvPr>
          <p:cNvSpPr txBox="1"/>
          <p:nvPr/>
        </p:nvSpPr>
        <p:spPr>
          <a:xfrm>
            <a:off x="606582" y="2009593"/>
            <a:ext cx="6266545" cy="203132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tried building a logistic regression model using “dummies”. we wanted to check to accuracy of prediction for pets’ adoption which brought to accuracy of 0.77.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Most to the pets in our data ended up in adoption therefor this accuracy is reasonable </a:t>
            </a:r>
          </a:p>
          <a:p>
            <a:endParaRPr lang="en-US" dirty="0"/>
          </a:p>
        </p:txBody>
      </p:sp>
      <p:pic>
        <p:nvPicPr>
          <p:cNvPr id="23" name="Picture 22" descr="A cat with a stick in its mouth&#10;&#10;Description automatically generated with medium confidence">
            <a:extLst>
              <a:ext uri="{FF2B5EF4-FFF2-40B4-BE49-F238E27FC236}">
                <a16:creationId xmlns:a16="http://schemas.microsoft.com/office/drawing/2014/main" id="{10B482D2-4928-4D66-83A4-CE0420569A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054" y="3321034"/>
            <a:ext cx="2351449" cy="3556016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5771D66-61F3-428C-A20E-1B4AD3AC9D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3" y="2235597"/>
            <a:ext cx="3989002" cy="634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E1F03-DE72-495D-AAB6-22F444854D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837" y="3148012"/>
            <a:ext cx="48291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7EFFB7-3169-466A-90EA-53A54D703911}"/>
              </a:ext>
            </a:extLst>
          </p:cNvPr>
          <p:cNvSpPr txBox="1"/>
          <p:nvPr/>
        </p:nvSpPr>
        <p:spPr>
          <a:xfrm>
            <a:off x="488887" y="354206"/>
            <a:ext cx="11588436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Predicting Number of days in shelter  – Linear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5DE0C-8DAC-4B4E-B3DD-7EDCA22F91E2}"/>
              </a:ext>
            </a:extLst>
          </p:cNvPr>
          <p:cNvSpPr txBox="1"/>
          <p:nvPr/>
        </p:nvSpPr>
        <p:spPr>
          <a:xfrm>
            <a:off x="488887" y="1255455"/>
            <a:ext cx="6266545" cy="286232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tried building two different linear regression models,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both models we used “dummies” and StandardScaler.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the second model we tried cleaning the outliers with using IQR.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can see that after excluding the outliers our model score went to 0.024 which still means there is no linear correlation. </a:t>
            </a:r>
          </a:p>
          <a:p>
            <a:endParaRPr lang="en-US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2C01366-8742-4967-9097-6BD12E4CE0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461" y="3368600"/>
            <a:ext cx="3351238" cy="6470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001BAA-FF44-4502-97C2-1DA63DEDFD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31" y="4190567"/>
            <a:ext cx="6409468" cy="647068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DEDF79CF-E0D8-41EC-AB51-FE9AF69BA6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43" y="4980517"/>
            <a:ext cx="6401456" cy="871605"/>
          </a:xfrm>
          <a:prstGeom prst="rect">
            <a:avLst/>
          </a:prstGeom>
        </p:spPr>
      </p:pic>
      <p:pic>
        <p:nvPicPr>
          <p:cNvPr id="24" name="Picture 23" descr="A picture containing mammal, looking, staring&#10;&#10;Description automatically generated">
            <a:extLst>
              <a:ext uri="{FF2B5EF4-FFF2-40B4-BE49-F238E27FC236}">
                <a16:creationId xmlns:a16="http://schemas.microsoft.com/office/drawing/2014/main" id="{D67CCF20-6BF7-47EE-9410-54CBBAB0A2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0" y="2644927"/>
            <a:ext cx="2812929" cy="42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03332C-4DDE-4F3D-A573-CE6BCBE9D585}"/>
              </a:ext>
            </a:extLst>
          </p:cNvPr>
          <p:cNvSpPr txBox="1"/>
          <p:nvPr/>
        </p:nvSpPr>
        <p:spPr>
          <a:xfrm>
            <a:off x="426468" y="1190745"/>
            <a:ext cx="11339064" cy="424731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To sum up,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Trying to predict an animal stay in shelter was impossible while taking to account many different features, even with the try of ignoring several features the model had a low score.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For example, taking into consideration a pets’ age and its stay in shelter we got an average of 200 days for every age group (there was no linear correlation).</a:t>
            </a: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learned that most of the pets who end up in shelter are stray pets and are mostly young (under the age of 3 years old).</a:t>
            </a: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only age group that had more than 50% of being adopted are the puppy and kitten group (pets under the age of 1) </a:t>
            </a: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our future work we would like to expand our research with additional datasets that explains more 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thoroughly abandonment reasons in order to predict which owner would be a good fit.  </a:t>
            </a:r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9" name="Picture 18" descr="A black dog with brown eyes&#10;&#10;Description automatically generated with low confidence">
            <a:extLst>
              <a:ext uri="{FF2B5EF4-FFF2-40B4-BE49-F238E27FC236}">
                <a16:creationId xmlns:a16="http://schemas.microsoft.com/office/drawing/2014/main" id="{C87422BA-9CE6-4849-A1DC-7B75738DFE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3" y="4339424"/>
            <a:ext cx="1981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3EA42E-D9A1-4447-8553-4E347B5AA719}"/>
              </a:ext>
            </a:extLst>
          </p:cNvPr>
          <p:cNvSpPr txBox="1"/>
          <p:nvPr/>
        </p:nvSpPr>
        <p:spPr>
          <a:xfrm>
            <a:off x="910540" y="2818420"/>
            <a:ext cx="638556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ras Demi ITC" panose="020B08050305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city of Austin, Texas website</a:t>
            </a:r>
            <a:endParaRPr lang="he-IL" sz="28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0" name="Picture 19" descr="A picture containing cat, mammal, domestic cat, looking&#10;&#10;Description automatically generated">
            <a:extLst>
              <a:ext uri="{FF2B5EF4-FFF2-40B4-BE49-F238E27FC236}">
                <a16:creationId xmlns:a16="http://schemas.microsoft.com/office/drawing/2014/main" id="{7901ED63-F03F-4CA0-8781-C01294BDA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6431" y="629286"/>
            <a:ext cx="460372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A2C7EF-76EA-4462-B0C0-E7D33138A7D6}"/>
              </a:ext>
            </a:extLst>
          </p:cNvPr>
          <p:cNvSpPr txBox="1"/>
          <p:nvPr/>
        </p:nvSpPr>
        <p:spPr>
          <a:xfrm rot="670509">
            <a:off x="3669957" y="1759301"/>
            <a:ext cx="10407192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External Resources</a:t>
            </a:r>
            <a:endParaRPr lang="he-IL" sz="4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C7450-3793-4534-94CF-00432DADC2E1}"/>
              </a:ext>
            </a:extLst>
          </p:cNvPr>
          <p:cNvSpPr txBox="1"/>
          <p:nvPr/>
        </p:nvSpPr>
        <p:spPr>
          <a:xfrm>
            <a:off x="2016895" y="4400391"/>
            <a:ext cx="638556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ras Demi ITC" panose="020B08050305040208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800" dirty="0">
                <a:solidFill>
                  <a:schemeClr val="bg1"/>
                </a:solidFill>
                <a:latin typeface="Eras Demi ITC" panose="020B08050305040208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(pictures source)</a:t>
            </a:r>
            <a:endParaRPr lang="he-IL" sz="28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3" name="TextBox 22">
            <a:hlinkClick r:id="rId6"/>
            <a:extLst>
              <a:ext uri="{FF2B5EF4-FFF2-40B4-BE49-F238E27FC236}">
                <a16:creationId xmlns:a16="http://schemas.microsoft.com/office/drawing/2014/main" id="{79A708F3-BDFB-460B-9D0F-64DF4DD4AF44}"/>
              </a:ext>
            </a:extLst>
          </p:cNvPr>
          <p:cNvSpPr txBox="1"/>
          <p:nvPr/>
        </p:nvSpPr>
        <p:spPr>
          <a:xfrm>
            <a:off x="221710" y="3516361"/>
            <a:ext cx="711151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400" b="0" i="0" u="sng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The American Society for the Prevention of Cruelty to Animals</a:t>
            </a:r>
            <a:endParaRPr lang="he-IL" sz="2400" u="sng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7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3A4CE-6B25-48C7-9DF6-5AC9F4A01D49}"/>
              </a:ext>
            </a:extLst>
          </p:cNvPr>
          <p:cNvSpPr txBox="1"/>
          <p:nvPr/>
        </p:nvSpPr>
        <p:spPr>
          <a:xfrm>
            <a:off x="732628" y="1275105"/>
            <a:ext cx="8941025" cy="39703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Of the approximately 6.5 million companion animals who enter shelters in the US every year,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3.3 million are dogs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and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3.2 million are cats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Each year,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1.5 million animals are euthanized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(670,00 dogs and 860,000 cats).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3.2 million shelter animals are adopted each year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(1.6 million dogs and 1.6 million cats).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About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710,000 animals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who enter shelters as strays are returned to their owners (620,000 dogs and 90,000 cats).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Of the dogs entering shelters,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48% are adopted and 20% are euthanized</a:t>
            </a:r>
            <a:endParaRPr lang="en-US" b="0" i="0" dirty="0">
              <a:solidFill>
                <a:schemeClr val="bg1"/>
              </a:solidFill>
              <a:effectLst/>
              <a:latin typeface="Eras Demi ITC" panose="020B08050305040208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Of the cats entering shelters,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50% are adopted and 27% are euthanized</a:t>
            </a:r>
            <a:endParaRPr lang="en-US" b="0" i="0" dirty="0">
              <a:solidFill>
                <a:schemeClr val="bg1"/>
              </a:solidFill>
              <a:effectLst/>
              <a:latin typeface="Eras Demi ITC" panose="020B08050305040208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About twice as many animals enter shelters as strays compared to the number that are relinquished by their owners.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D459B-66EA-41A6-B3A7-A0CAF1AA465F}"/>
              </a:ext>
            </a:extLst>
          </p:cNvPr>
          <p:cNvSpPr txBox="1"/>
          <p:nvPr/>
        </p:nvSpPr>
        <p:spPr>
          <a:xfrm>
            <a:off x="1993274" y="167109"/>
            <a:ext cx="826165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Shelters in Numbers</a:t>
            </a:r>
            <a:endParaRPr lang="he-IL" sz="6600" dirty="0">
              <a:latin typeface="Eras Demi ITC" panose="020B0805030504020804" pitchFamily="34" charset="0"/>
            </a:endParaRPr>
          </a:p>
        </p:txBody>
      </p:sp>
      <p:pic>
        <p:nvPicPr>
          <p:cNvPr id="21" name="Picture 20" descr="A brown and white dog&#10;&#10;Description automatically generated with low confidence">
            <a:extLst>
              <a:ext uri="{FF2B5EF4-FFF2-40B4-BE49-F238E27FC236}">
                <a16:creationId xmlns:a16="http://schemas.microsoft.com/office/drawing/2014/main" id="{5CE8BDAD-00C6-436C-93EE-9BD9F755E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78" y="1612577"/>
            <a:ext cx="9144000" cy="609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E6E3B0-E453-45E2-B4DE-0D3C32286814}"/>
              </a:ext>
            </a:extLst>
          </p:cNvPr>
          <p:cNvSpPr txBox="1"/>
          <p:nvPr/>
        </p:nvSpPr>
        <p:spPr>
          <a:xfrm>
            <a:off x="7178094" y="5245423"/>
            <a:ext cx="1330845" cy="30777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 </a:t>
            </a:r>
            <a:endParaRPr lang="he-IL" sz="1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34FDC2-4CA3-4C8A-85FC-F60A8C6030E1}"/>
              </a:ext>
            </a:extLst>
          </p:cNvPr>
          <p:cNvSpPr txBox="1"/>
          <p:nvPr/>
        </p:nvSpPr>
        <p:spPr>
          <a:xfrm>
            <a:off x="892404" y="1832667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Predicting pets’ stay in shelter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25B963-0F00-4786-97BE-4CC939A194D2}"/>
              </a:ext>
            </a:extLst>
          </p:cNvPr>
          <p:cNvSpPr txBox="1"/>
          <p:nvPr/>
        </p:nvSpPr>
        <p:spPr>
          <a:xfrm>
            <a:off x="892404" y="2252201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Finding the main causes for pets' abandonment 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FE5E3-7EEC-4F5A-9092-EA7E0085461D}"/>
              </a:ext>
            </a:extLst>
          </p:cNvPr>
          <p:cNvSpPr txBox="1"/>
          <p:nvPr/>
        </p:nvSpPr>
        <p:spPr>
          <a:xfrm>
            <a:off x="1006704" y="2711486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Finding the ratio between intakes and outtakes of shelters 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284E9-F0DB-4A59-A1B3-0FCCCAA26963}"/>
              </a:ext>
            </a:extLst>
          </p:cNvPr>
          <p:cNvSpPr txBox="1"/>
          <p:nvPr/>
        </p:nvSpPr>
        <p:spPr>
          <a:xfrm>
            <a:off x="892404" y="3475985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With hope of preventing the next case..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3" name="Picture 22" descr="A dog in a box&#10;&#10;Description automatically generated with medium confidence">
            <a:extLst>
              <a:ext uri="{FF2B5EF4-FFF2-40B4-BE49-F238E27FC236}">
                <a16:creationId xmlns:a16="http://schemas.microsoft.com/office/drawing/2014/main" id="{B87F410B-C9E7-4E90-8CC8-571ECD05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0342" y="2601621"/>
            <a:ext cx="6627752" cy="4399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71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D516A-32AE-421D-8DEC-9322C13276FA}"/>
              </a:ext>
            </a:extLst>
          </p:cNvPr>
          <p:cNvSpPr txBox="1"/>
          <p:nvPr/>
        </p:nvSpPr>
        <p:spPr>
          <a:xfrm>
            <a:off x="976265" y="1243786"/>
            <a:ext cx="10239470" cy="437042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Animal id – the id an animal gets when taken in shelter (if an animal get to shelter more than once the id remains the same)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Name – the pet’s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Intake type – stray, public assist, owner surrender, euthanasia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Intake condition – normal, injured, aged, sick, other ,feral, pregnant, nursing.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Outcome type -  adoption, died, disposal, euthanasia, missing, relocate, returned to owner, RTO adopt, transfer.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Breed.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Sex upon intake/outcome – either the animal is neutered, spayed or intact.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Age upon intake/outcome – the age of a pet when it entered the shelter and left the shelter.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Time in shelter – duration of time the animal spent in shelter.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4DB79-E6AA-4093-95E3-4B27C5691445}"/>
              </a:ext>
            </a:extLst>
          </p:cNvPr>
          <p:cNvSpPr txBox="1"/>
          <p:nvPr/>
        </p:nvSpPr>
        <p:spPr>
          <a:xfrm>
            <a:off x="3648588" y="203411"/>
            <a:ext cx="602506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The Dataset</a:t>
            </a:r>
            <a:endParaRPr lang="he-IL" sz="6600" dirty="0">
              <a:latin typeface="Eras Demi ITC" panose="020B08050305040208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0F61E-30E1-41A0-AF19-D0EE35D0E5D5}"/>
              </a:ext>
            </a:extLst>
          </p:cNvPr>
          <p:cNvSpPr txBox="1"/>
          <p:nvPr/>
        </p:nvSpPr>
        <p:spPr>
          <a:xfrm>
            <a:off x="611342" y="5370921"/>
            <a:ext cx="5151624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Austin animal center data set (intakes &amp; outcome):</a:t>
            </a:r>
          </a:p>
          <a:p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Columns – 41</a:t>
            </a:r>
          </a:p>
          <a:p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Rows – 79,673</a:t>
            </a:r>
            <a:endParaRPr lang="he-IL" sz="16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3" name="Picture 22" descr="A dog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BC62E26C-B292-47CB-8C73-BA3D44157F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05" y="3198319"/>
            <a:ext cx="3158184" cy="39477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83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58787-9780-4F4B-B3EA-1B9DF5A0006E}"/>
              </a:ext>
            </a:extLst>
          </p:cNvPr>
          <p:cNvSpPr txBox="1"/>
          <p:nvPr/>
        </p:nvSpPr>
        <p:spPr>
          <a:xfrm>
            <a:off x="3083467" y="542079"/>
            <a:ext cx="602506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Cleaning Data</a:t>
            </a:r>
            <a:r>
              <a:rPr lang="en-US" sz="6600" dirty="0">
                <a:latin typeface="Eras Demi ITC" panose="020B0805030504020804" pitchFamily="34" charset="0"/>
              </a:rPr>
              <a:t> </a:t>
            </a:r>
            <a:endParaRPr lang="he-IL" sz="6600" dirty="0">
              <a:latin typeface="Eras Demi ITC" panose="020B0805030504020804" pitchFamily="34" charset="0"/>
            </a:endParaRPr>
          </a:p>
        </p:txBody>
      </p:sp>
      <p:pic>
        <p:nvPicPr>
          <p:cNvPr id="19" name="Picture 18" descr="A picture containing cat, sitting, mammal, domestic cat&#10;&#10;Description automatically generated">
            <a:extLst>
              <a:ext uri="{FF2B5EF4-FFF2-40B4-BE49-F238E27FC236}">
                <a16:creationId xmlns:a16="http://schemas.microsoft.com/office/drawing/2014/main" id="{2AA2E8A0-B2DF-4619-8036-EF9E29DA59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39" y="3412462"/>
            <a:ext cx="2887484" cy="360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9527B-6DC1-4C67-9634-2ED24B317842}"/>
              </a:ext>
            </a:extLst>
          </p:cNvPr>
          <p:cNvSpPr txBox="1"/>
          <p:nvPr/>
        </p:nvSpPr>
        <p:spPr>
          <a:xfrm>
            <a:off x="523875" y="2381250"/>
            <a:ext cx="10086975" cy="255454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Removing Duplicated rows (keeping the first row of the duplication).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Removing irrelevant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Completing missing values – in sex and age upon outcome columns we filled a few missing values in order to be able to use dummies.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reducing value types by grouping values with the same properties under the same label (as breed type, color purity, gender and age groups).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Converting text into binary values (for dummies/linear regression).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Removing blank data.</a:t>
            </a:r>
            <a:endParaRPr lang="he-IL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0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34" y="6212586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pic>
        <p:nvPicPr>
          <p:cNvPr id="16" name="Picture 15" descr="A brown dog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11EF30B-DAE5-48BB-8E2B-ED76E96AD7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17" y="-1284990"/>
            <a:ext cx="6513308" cy="81620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8C7018-E0DB-4865-86BB-E58E63C63788}"/>
              </a:ext>
            </a:extLst>
          </p:cNvPr>
          <p:cNvSpPr txBox="1"/>
          <p:nvPr/>
        </p:nvSpPr>
        <p:spPr>
          <a:xfrm>
            <a:off x="5525469" y="2820285"/>
            <a:ext cx="602506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Visualization</a:t>
            </a:r>
            <a:r>
              <a:rPr lang="en-US" sz="6600" dirty="0">
                <a:latin typeface="Eras Demi ITC" panose="020B0805030504020804" pitchFamily="34" charset="0"/>
              </a:rPr>
              <a:t> </a:t>
            </a:r>
            <a:endParaRPr lang="he-IL" sz="66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2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3A21C73-6C12-4AA9-8EF7-6F195BE67F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42" y="1723742"/>
            <a:ext cx="4695118" cy="2476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1A26B7D9-A077-4D71-BE33-1546EF7BE9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72" y="1714680"/>
            <a:ext cx="4678491" cy="2476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687D18-C668-4296-B370-075109983AC1}"/>
              </a:ext>
            </a:extLst>
          </p:cNvPr>
          <p:cNvSpPr txBox="1"/>
          <p:nvPr/>
        </p:nvSpPr>
        <p:spPr>
          <a:xfrm>
            <a:off x="1313280" y="4377134"/>
            <a:ext cx="9730549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Those two bar plots represent the distribution between cats’ and dogs’ outcome types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BBC53F-3811-4C81-B303-2E259709FC3A}"/>
              </a:ext>
            </a:extLst>
          </p:cNvPr>
          <p:cNvSpPr txBox="1"/>
          <p:nvPr/>
        </p:nvSpPr>
        <p:spPr>
          <a:xfrm>
            <a:off x="300984" y="4920110"/>
            <a:ext cx="11590032" cy="120032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In both bar plots we can see each pet outcome by amount. It is encouraging to know that most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Pets are getting adopted or returned to their owners. We can also see that a big amount of them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Are getting transferred, which is problematic because we can not know what happens after the transfer.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Some might find a new home, and some might find themselves back in shelter.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78791E-3D2E-46C9-80E0-C523E4A061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62" y="-316013"/>
            <a:ext cx="3363914" cy="33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E5CF62-BF92-461F-839F-3D8D6167C4CC}"/>
              </a:ext>
            </a:extLst>
          </p:cNvPr>
          <p:cNvSpPr txBox="1"/>
          <p:nvPr/>
        </p:nvSpPr>
        <p:spPr>
          <a:xfrm>
            <a:off x="5693266" y="2274838"/>
            <a:ext cx="9995026" cy="230832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In order to answer our second question, we were curious 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to see if there is a direct correlation between the pets’ age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and the time spent in shelter 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As we can see from this graph, age has no effect on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time spent in shelter.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While most of the data points are gathered between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ages of 0-2, it appears that time in shelter is mostly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ranged between 0-200 days for the various ages. 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DA23D88B-3DAC-477E-8C8F-FF7F7FEFF8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0" y="1650685"/>
            <a:ext cx="5219497" cy="3262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8647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125221-A1B9-49BB-B32A-E17EDA054135}"/>
              </a:ext>
            </a:extLst>
          </p:cNvPr>
          <p:cNvSpPr txBox="1"/>
          <p:nvPr/>
        </p:nvSpPr>
        <p:spPr>
          <a:xfrm>
            <a:off x="5477181" y="2035600"/>
            <a:ext cx="7352415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For better understanding, we divided the pets to groups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 by ages :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15D1-FB09-4BA5-9B1C-72A0546FA5DA}"/>
              </a:ext>
            </a:extLst>
          </p:cNvPr>
          <p:cNvSpPr txBox="1"/>
          <p:nvPr/>
        </p:nvSpPr>
        <p:spPr>
          <a:xfrm>
            <a:off x="5462978" y="2707621"/>
            <a:ext cx="10963746" cy="120032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Puppy / Kitten – from newborn to the age of 1 year old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Young – between 1 year to 3 years old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Adult – between the ages 3 – 6 years old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Old – older then 6 years old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698BD-F822-4AC8-B0A3-5F234D4EC2FD}"/>
              </a:ext>
            </a:extLst>
          </p:cNvPr>
          <p:cNvSpPr txBox="1"/>
          <p:nvPr/>
        </p:nvSpPr>
        <p:spPr>
          <a:xfrm>
            <a:off x="247616" y="4709469"/>
            <a:ext cx="8592759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graph represents the outcome type for each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 age group by percentage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0B486CFC-1064-4F8E-8404-0ECC7E0083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0" y="1361864"/>
            <a:ext cx="5059880" cy="3298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 descr="A picture containing dog, looking, yellow, indoor&#10;&#10;Description automatically generated">
            <a:extLst>
              <a:ext uri="{FF2B5EF4-FFF2-40B4-BE49-F238E27FC236}">
                <a16:creationId xmlns:a16="http://schemas.microsoft.com/office/drawing/2014/main" id="{029FB4FD-E3F7-4042-BDDB-E6955026E1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18" y="3369929"/>
            <a:ext cx="5260681" cy="35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878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8736</TotalTime>
  <Words>1092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 Light</vt:lpstr>
      <vt:lpstr>Constantia</vt:lpstr>
      <vt:lpstr>Courier New</vt:lpstr>
      <vt:lpstr>Eras Demi ITC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Shamritz</dc:creator>
  <cp:lastModifiedBy>Ben Shamritz</cp:lastModifiedBy>
  <cp:revision>68</cp:revision>
  <dcterms:created xsi:type="dcterms:W3CDTF">2021-06-21T13:41:38Z</dcterms:created>
  <dcterms:modified xsi:type="dcterms:W3CDTF">2021-06-27T15:17:55Z</dcterms:modified>
</cp:coreProperties>
</file>